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1"/>
  </p:notesMasterIdLst>
  <p:handoutMasterIdLst>
    <p:handoutMasterId r:id="rId12"/>
  </p:handoutMasterIdLst>
  <p:sldIdLst>
    <p:sldId id="640" r:id="rId2"/>
    <p:sldId id="637" r:id="rId3"/>
    <p:sldId id="638" r:id="rId4"/>
    <p:sldId id="641" r:id="rId5"/>
    <p:sldId id="684" r:id="rId6"/>
    <p:sldId id="676" r:id="rId7"/>
    <p:sldId id="652" r:id="rId8"/>
    <p:sldId id="675" r:id="rId9"/>
    <p:sldId id="678" r:id="rId10"/>
  </p:sldIdLst>
  <p:sldSz cx="9144000" cy="6858000" type="screen4x3"/>
  <p:notesSz cx="6781800" cy="992663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3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6633"/>
    <a:srgbClr val="FF9966"/>
    <a:srgbClr val="FF0000"/>
    <a:srgbClr val="FFFF99"/>
    <a:srgbClr val="FFFFFF"/>
    <a:srgbClr val="66CCFF"/>
    <a:srgbClr val="006600"/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838" autoAdjust="0"/>
    <p:restoredTop sz="85663" autoAdjust="0"/>
  </p:normalViewPr>
  <p:slideViewPr>
    <p:cSldViewPr>
      <p:cViewPr varScale="1">
        <p:scale>
          <a:sx n="44" d="100"/>
          <a:sy n="44" d="100"/>
        </p:scale>
        <p:origin x="1380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9384"/>
    </p:cViewPr>
  </p:outlineViewPr>
  <p:notesTextViewPr>
    <p:cViewPr>
      <p:scale>
        <a:sx n="300" d="100"/>
        <a:sy n="3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>
      <p:cViewPr varScale="1">
        <p:scale>
          <a:sx n="36" d="100"/>
          <a:sy n="36" d="100"/>
        </p:scale>
        <p:origin x="-1614" y="-90"/>
      </p:cViewPr>
      <p:guideLst>
        <p:guide orient="horz" pos="3127"/>
        <p:guide pos="2136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3846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72" tIns="47736" rIns="95472" bIns="47736" numCol="1" anchor="t" anchorCtr="0" compatLnSpc="1">
            <a:prstTxWarp prst="textNoShape">
              <a:avLst/>
            </a:prstTxWarp>
          </a:bodyPr>
          <a:lstStyle>
            <a:lvl1pPr defTabSz="954088">
              <a:defRPr sz="13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1750" y="0"/>
            <a:ext cx="293846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72" tIns="47736" rIns="95472" bIns="47736" numCol="1" anchor="t" anchorCtr="0" compatLnSpc="1">
            <a:prstTxWarp prst="textNoShape">
              <a:avLst/>
            </a:prstTxWarp>
          </a:bodyPr>
          <a:lstStyle>
            <a:lvl1pPr algn="r" defTabSz="954088">
              <a:defRPr sz="13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379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750"/>
            <a:ext cx="293846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72" tIns="47736" rIns="95472" bIns="47736" numCol="1" anchor="b" anchorCtr="0" compatLnSpc="1">
            <a:prstTxWarp prst="textNoShape">
              <a:avLst/>
            </a:prstTxWarp>
          </a:bodyPr>
          <a:lstStyle>
            <a:lvl1pPr defTabSz="954088">
              <a:defRPr sz="13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379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1750" y="9429750"/>
            <a:ext cx="293846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72" tIns="47736" rIns="95472" bIns="47736" numCol="1" anchor="b" anchorCtr="0" compatLnSpc="1">
            <a:prstTxWarp prst="textNoShape">
              <a:avLst/>
            </a:prstTxWarp>
          </a:bodyPr>
          <a:lstStyle>
            <a:lvl1pPr algn="r" defTabSz="954088">
              <a:defRPr sz="1300" smtClean="0"/>
            </a:lvl1pPr>
          </a:lstStyle>
          <a:p>
            <a:pPr>
              <a:defRPr/>
            </a:pPr>
            <a:fld id="{945A6B7F-1447-415C-BA49-BAA2F63EAE4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82431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3846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72" tIns="47736" rIns="95472" bIns="47736" numCol="1" anchor="t" anchorCtr="0" compatLnSpc="1">
            <a:prstTxWarp prst="textNoShape">
              <a:avLst/>
            </a:prstTxWarp>
          </a:bodyPr>
          <a:lstStyle>
            <a:lvl1pPr defTabSz="954088">
              <a:defRPr sz="13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1750" y="0"/>
            <a:ext cx="293846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72" tIns="47736" rIns="95472" bIns="47736" numCol="1" anchor="t" anchorCtr="0" compatLnSpc="1">
            <a:prstTxWarp prst="textNoShape">
              <a:avLst/>
            </a:prstTxWarp>
          </a:bodyPr>
          <a:lstStyle>
            <a:lvl1pPr algn="r" defTabSz="954088">
              <a:defRPr sz="13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9638" y="744538"/>
            <a:ext cx="4964112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7863" y="4714875"/>
            <a:ext cx="5426075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72" tIns="47736" rIns="95472" bIns="4773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76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93846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72" tIns="47736" rIns="95472" bIns="47736" numCol="1" anchor="b" anchorCtr="0" compatLnSpc="1">
            <a:prstTxWarp prst="textNoShape">
              <a:avLst/>
            </a:prstTxWarp>
          </a:bodyPr>
          <a:lstStyle>
            <a:lvl1pPr defTabSz="954088">
              <a:defRPr sz="13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1750" y="9429750"/>
            <a:ext cx="293846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72" tIns="47736" rIns="95472" bIns="47736" numCol="1" anchor="b" anchorCtr="0" compatLnSpc="1">
            <a:prstTxWarp prst="textNoShape">
              <a:avLst/>
            </a:prstTxWarp>
          </a:bodyPr>
          <a:lstStyle>
            <a:lvl1pPr algn="r" defTabSz="954088">
              <a:defRPr sz="1300" smtClean="0"/>
            </a:lvl1pPr>
          </a:lstStyle>
          <a:p>
            <a:pPr>
              <a:defRPr/>
            </a:pPr>
            <a:fld id="{5C836200-955B-4E7E-8375-78906F901B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123057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970A8C-094C-4CB7-B482-E46A6CB7CD45}" type="slidenum">
              <a:rPr lang="en-US"/>
              <a:pPr/>
              <a:t>6</a:t>
            </a:fld>
            <a:endParaRPr lang="en-US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6831329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04E2108-0288-4061-A276-CC8A1B1438D9}" type="slidenum">
              <a:rPr lang="en-US"/>
              <a:pPr/>
              <a:t>8</a:t>
            </a:fld>
            <a:endParaRPr lang="en-US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708937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40A974-B5A5-4D69-8B8F-278D5072AE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511F24-D2E4-44C2-AE1A-0A5466CA4F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304800"/>
            <a:ext cx="2057400" cy="56689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6689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3CA826-B120-4D98-AF31-A0E681BF14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4478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478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685BF2-B307-41BD-B8DA-BAC71FB5A4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457200" y="1447800"/>
            <a:ext cx="4038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4478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95C93D-7639-4152-A90B-D1C897266B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4478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4478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7861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328B49-2A87-4372-8931-382310AE76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5DC8E8-8EFE-43B7-BB7D-0EC4FBD1F2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EB5354-73CD-49CB-B3E9-04A01AEA41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478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478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C53277-1FA8-41B9-8CE6-8417CDBEFB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B1ADE8-3C37-43C9-9AE7-F9BA27B897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F9716A-516F-4825-8FE2-C7E1457B511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148EF9-7DCE-4DFB-AB5C-F2EE45FC91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0C67B9-CF07-4484-A224-3C7BC8C5EF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EA8D0C-7819-44E6-82E3-1049D6095B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5BCF5"/>
            </a:gs>
            <a:gs pos="50000">
              <a:schemeClr val="bg1"/>
            </a:gs>
            <a:gs pos="100000">
              <a:srgbClr val="95BCF5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048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4478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08647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1563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1563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E0DBBE06-4FCB-4F76-BFCF-4CA5CD6387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20487" name="Rectangle 7"/>
          <p:cNvSpPr>
            <a:spLocks noChangeArrowheads="1"/>
          </p:cNvSpPr>
          <p:nvPr/>
        </p:nvSpPr>
        <p:spPr bwMode="auto">
          <a:xfrm>
            <a:off x="184150" y="163513"/>
            <a:ext cx="8763000" cy="6477000"/>
          </a:xfrm>
          <a:prstGeom prst="rect">
            <a:avLst/>
          </a:prstGeom>
          <a:noFill/>
          <a:ln w="76200">
            <a:solidFill>
              <a:srgbClr val="00C060"/>
            </a:solidFill>
            <a:miter lim="800000"/>
            <a:headEnd/>
            <a:tailEnd/>
          </a:ln>
          <a:effectLst>
            <a:outerShdw dist="71842" dir="2700000" algn="ctr" rotWithShape="0">
              <a:schemeClr val="bg1"/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ru-RU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3" r:id="rId14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2000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20000"/>
        </a:spcAft>
        <a:buFont typeface="Wingdings" pitchFamily="2" charset="2"/>
        <a:buChar char="§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2000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2000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2000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2000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2000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2000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2000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45AFE11-7B0A-4FFB-9533-B6D45B428625}" type="slidenum">
              <a:rPr lang="en-US"/>
              <a:pPr/>
              <a:t>1</a:t>
            </a:fld>
            <a:endParaRPr lang="en-US"/>
          </a:p>
        </p:txBody>
      </p:sp>
      <p:sp>
        <p:nvSpPr>
          <p:cNvPr id="771074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304800"/>
            <a:ext cx="8229600" cy="533400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FF0000"/>
                </a:solidFill>
                <a:latin typeface="Arial" charset="0"/>
              </a:rPr>
              <a:t>Современное оценивание</a:t>
            </a:r>
          </a:p>
        </p:txBody>
      </p:sp>
      <p:sp>
        <p:nvSpPr>
          <p:cNvPr id="771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066800"/>
            <a:ext cx="8610600" cy="5410200"/>
          </a:xfrm>
        </p:spPr>
        <p:txBody>
          <a:bodyPr/>
          <a:lstStyle/>
          <a:p>
            <a:pPr marL="347663" indent="-347663" eaLnBrk="1" hangingPunct="1">
              <a:buFontTx/>
              <a:buNone/>
            </a:pPr>
            <a:r>
              <a:rPr lang="ru-RU" smtClean="0"/>
              <a:t>Оно должно быть:</a:t>
            </a:r>
            <a:r>
              <a:rPr lang="ru-RU" sz="3600" b="1" smtClean="0"/>
              <a:t> </a:t>
            </a:r>
          </a:p>
          <a:p>
            <a:pPr marL="347663" indent="-347663" eaLnBrk="1" hangingPunct="1">
              <a:buClr>
                <a:schemeClr val="hlink"/>
              </a:buClr>
              <a:buFont typeface="Wingdings" pitchFamily="2" charset="2"/>
              <a:buChar char="Ø"/>
            </a:pPr>
            <a:r>
              <a:rPr lang="ru-RU" sz="3000" i="1" smtClean="0">
                <a:solidFill>
                  <a:schemeClr val="hlink"/>
                </a:solidFill>
              </a:rPr>
              <a:t> гибким</a:t>
            </a:r>
          </a:p>
          <a:p>
            <a:pPr marL="347663" indent="-347663" eaLnBrk="1" hangingPunct="1">
              <a:buFont typeface="Wingdings" pitchFamily="2" charset="2"/>
              <a:buChar char="Ø"/>
            </a:pPr>
            <a:r>
              <a:rPr lang="ru-RU" sz="3000" i="1" smtClean="0">
                <a:solidFill>
                  <a:schemeClr val="hlink"/>
                </a:solidFill>
              </a:rPr>
              <a:t> многоинструментальным</a:t>
            </a:r>
          </a:p>
          <a:p>
            <a:pPr marL="347663" indent="-347663" eaLnBrk="1" hangingPunct="1">
              <a:buFont typeface="Wingdings" pitchFamily="2" charset="2"/>
              <a:buChar char="Ø"/>
            </a:pPr>
            <a:r>
              <a:rPr lang="ru-RU" sz="3000" i="1" smtClean="0">
                <a:solidFill>
                  <a:schemeClr val="hlink"/>
                </a:solidFill>
              </a:rPr>
              <a:t> понятным</a:t>
            </a:r>
          </a:p>
          <a:p>
            <a:pPr marL="347663" indent="-347663" eaLnBrk="1" hangingPunct="1">
              <a:buFont typeface="Wingdings" pitchFamily="2" charset="2"/>
              <a:buChar char="Ø"/>
            </a:pPr>
            <a:r>
              <a:rPr lang="ru-RU" sz="3000" i="1" smtClean="0">
                <a:solidFill>
                  <a:schemeClr val="hlink"/>
                </a:solidFill>
              </a:rPr>
              <a:t> психологически комфортным</a:t>
            </a:r>
            <a:endParaRPr lang="en-US" sz="3000" i="1" smtClean="0">
              <a:solidFill>
                <a:schemeClr val="hlink"/>
              </a:solidFill>
            </a:endParaRPr>
          </a:p>
          <a:p>
            <a:pPr marL="347663" indent="-347663" eaLnBrk="1" hangingPunct="1">
              <a:buFont typeface="Wingdings" pitchFamily="2" charset="2"/>
              <a:buChar char="Ø"/>
            </a:pPr>
            <a:r>
              <a:rPr lang="ru-RU" sz="3000" i="1" smtClean="0">
                <a:solidFill>
                  <a:schemeClr val="hlink"/>
                </a:solidFill>
              </a:rPr>
              <a:t>двусоставным: сочетать в себе </a:t>
            </a:r>
            <a:r>
              <a:rPr lang="ru-RU" sz="2800" b="1" i="1" smtClean="0">
                <a:solidFill>
                  <a:schemeClr val="hlink"/>
                </a:solidFill>
              </a:rPr>
              <a:t>суммативное</a:t>
            </a:r>
            <a:r>
              <a:rPr lang="ru-RU" sz="2800" i="1" smtClean="0">
                <a:solidFill>
                  <a:schemeClr val="hlink"/>
                </a:solidFill>
              </a:rPr>
              <a:t> и </a:t>
            </a:r>
            <a:r>
              <a:rPr lang="ru-RU" sz="2800" b="1" i="1" smtClean="0">
                <a:solidFill>
                  <a:schemeClr val="hlink"/>
                </a:solidFill>
              </a:rPr>
              <a:t>формативное</a:t>
            </a:r>
            <a:r>
              <a:rPr lang="ru-RU" sz="2800" i="1" smtClean="0">
                <a:solidFill>
                  <a:schemeClr val="hlink"/>
                </a:solidFill>
              </a:rPr>
              <a:t> оценивание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71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1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71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1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71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1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71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1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71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1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771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1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771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1074" grpId="0"/>
      <p:bldP spid="771075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FB8B663-E5C1-4272-82A4-8C04DC6BA603}" type="slidenum">
              <a:rPr lang="en-US"/>
              <a:pPr/>
              <a:t>2</a:t>
            </a:fld>
            <a:endParaRPr lang="en-US"/>
          </a:p>
        </p:txBody>
      </p:sp>
      <p:sp>
        <p:nvSpPr>
          <p:cNvPr id="768002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304800"/>
            <a:ext cx="8229600" cy="533400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FF0000"/>
                </a:solidFill>
                <a:latin typeface="Arial" charset="0"/>
              </a:rPr>
              <a:t>Суммативное оценивание</a:t>
            </a:r>
          </a:p>
        </p:txBody>
      </p:sp>
      <p:sp>
        <p:nvSpPr>
          <p:cNvPr id="7680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990600"/>
            <a:ext cx="8610600" cy="5486400"/>
          </a:xfrm>
        </p:spPr>
        <p:txBody>
          <a:bodyPr/>
          <a:lstStyle/>
          <a:p>
            <a:pPr marL="58738" indent="-58738" eaLnBrk="1" hangingPunct="1"/>
            <a:r>
              <a:rPr lang="ru-RU" sz="4000" b="1" smtClean="0"/>
              <a:t> </a:t>
            </a:r>
            <a:r>
              <a:rPr lang="ru-RU" sz="3400" b="1" smtClean="0"/>
              <a:t>Суммативное</a:t>
            </a:r>
            <a:r>
              <a:rPr lang="ru-RU" sz="3400" smtClean="0"/>
              <a:t> или </a:t>
            </a:r>
            <a:r>
              <a:rPr lang="ru-RU" sz="3400" b="1" smtClean="0"/>
              <a:t>итоговое</a:t>
            </a:r>
            <a:r>
              <a:rPr lang="ru-RU" sz="3400" smtClean="0"/>
              <a:t> оценивание (экзамен, итоговый тест, срез и др.) выявляет </a:t>
            </a:r>
            <a:r>
              <a:rPr lang="ru-RU" sz="3400" b="1" smtClean="0">
                <a:solidFill>
                  <a:schemeClr val="hlink"/>
                </a:solidFill>
              </a:rPr>
              <a:t>результат обученности</a:t>
            </a:r>
            <a:r>
              <a:rPr lang="ru-RU" sz="3400" smtClean="0"/>
              <a:t> учащихся за определенный период времени</a:t>
            </a:r>
          </a:p>
          <a:p>
            <a:pPr marL="58738" indent="-58738" eaLnBrk="1" hangingPunct="1">
              <a:buFontTx/>
              <a:buNone/>
            </a:pPr>
            <a:r>
              <a:rPr lang="en-US" i="1" smtClean="0"/>
              <a:t>- </a:t>
            </a:r>
            <a:r>
              <a:rPr lang="ru-RU" i="1" smtClean="0"/>
              <a:t>Формы и способы</a:t>
            </a:r>
            <a:r>
              <a:rPr lang="ru-RU" smtClean="0"/>
              <a:t> оценки определяет </a:t>
            </a:r>
            <a:r>
              <a:rPr lang="ru-RU" i="1" smtClean="0"/>
              <a:t>учитель</a:t>
            </a:r>
          </a:p>
          <a:p>
            <a:pPr marL="58738" indent="-58738" eaLnBrk="1" hangingPunct="1">
              <a:buFontTx/>
              <a:buChar char="-"/>
            </a:pPr>
            <a:r>
              <a:rPr lang="ru-RU" i="1" smtClean="0"/>
              <a:t>Центром</a:t>
            </a:r>
            <a:r>
              <a:rPr lang="ru-RU" smtClean="0"/>
              <a:t> в классе является </a:t>
            </a:r>
          </a:p>
          <a:p>
            <a:pPr marL="58738" indent="-58738" eaLnBrk="1" hangingPunct="1">
              <a:buFontTx/>
              <a:buChar char="-"/>
            </a:pPr>
            <a:r>
              <a:rPr lang="ru-RU" i="1" smtClean="0"/>
              <a:t>учитель</a:t>
            </a:r>
            <a:endParaRPr lang="ru-RU" b="1" i="1" smtClean="0"/>
          </a:p>
        </p:txBody>
      </p:sp>
      <p:pic>
        <p:nvPicPr>
          <p:cNvPr id="4101" name="Picture 6" descr="MCj04359870000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81825" y="4495800"/>
            <a:ext cx="1809750" cy="206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68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680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680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680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680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02" grpId="0"/>
      <p:bldP spid="76800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DAEBED3-9B50-4AB0-9069-DE792A728240}" type="slidenum">
              <a:rPr lang="en-US"/>
              <a:pPr/>
              <a:t>3</a:t>
            </a:fld>
            <a:endParaRPr lang="en-US"/>
          </a:p>
        </p:txBody>
      </p:sp>
      <p:sp>
        <p:nvSpPr>
          <p:cNvPr id="769026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304800"/>
            <a:ext cx="8229600" cy="533400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FF0000"/>
                </a:solidFill>
                <a:latin typeface="Arial" charset="0"/>
              </a:rPr>
              <a:t>Формативное оценивание</a:t>
            </a:r>
          </a:p>
        </p:txBody>
      </p:sp>
      <p:sp>
        <p:nvSpPr>
          <p:cNvPr id="7690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990600"/>
            <a:ext cx="8686800" cy="5486400"/>
          </a:xfrm>
        </p:spPr>
        <p:txBody>
          <a:bodyPr/>
          <a:lstStyle/>
          <a:p>
            <a:pPr marL="290513" indent="-290513" eaLnBrk="1" hangingPunct="1">
              <a:lnSpc>
                <a:spcPct val="90000"/>
              </a:lnSpc>
            </a:pPr>
            <a:r>
              <a:rPr lang="ru-RU" sz="2600" smtClean="0"/>
              <a:t>Используется </a:t>
            </a:r>
            <a:r>
              <a:rPr lang="en-US" sz="2600" smtClean="0"/>
              <a:t> - </a:t>
            </a:r>
            <a:r>
              <a:rPr lang="ru-RU" sz="2600" smtClean="0"/>
              <a:t>в повседневной практике </a:t>
            </a:r>
            <a:r>
              <a:rPr lang="en-US" sz="2600" smtClean="0"/>
              <a:t>(</a:t>
            </a:r>
            <a:r>
              <a:rPr lang="ru-RU" sz="2600" smtClean="0"/>
              <a:t>ежеурочно, ежедневно</a:t>
            </a:r>
            <a:r>
              <a:rPr lang="en-US" sz="2600" b="1" smtClean="0"/>
              <a:t>)</a:t>
            </a:r>
            <a:r>
              <a:rPr lang="ru-RU" sz="2600" b="1" smtClean="0"/>
              <a:t>;</a:t>
            </a:r>
            <a:endParaRPr lang="ru-RU" sz="2600" smtClean="0"/>
          </a:p>
          <a:p>
            <a:pPr marL="290513" indent="-290513" eaLnBrk="1" hangingPunct="1">
              <a:lnSpc>
                <a:spcPct val="90000"/>
              </a:lnSpc>
            </a:pPr>
            <a:r>
              <a:rPr lang="ru-RU" sz="2600" b="1" smtClean="0"/>
              <a:t>Обратная связь</a:t>
            </a:r>
            <a:r>
              <a:rPr lang="ru-RU" sz="2600" smtClean="0"/>
              <a:t>, обеспечивающая </a:t>
            </a:r>
            <a:r>
              <a:rPr lang="ru-RU" sz="2600" b="1" smtClean="0"/>
              <a:t>прогресс;</a:t>
            </a:r>
            <a:endParaRPr lang="ru-RU" sz="2600" smtClean="0"/>
          </a:p>
          <a:p>
            <a:pPr marL="290513" indent="-290513" eaLnBrk="1" hangingPunct="1">
              <a:lnSpc>
                <a:spcPct val="90000"/>
              </a:lnSpc>
            </a:pPr>
            <a:r>
              <a:rPr lang="ru-RU" sz="2600" smtClean="0"/>
              <a:t>Выступает в форме, </a:t>
            </a:r>
            <a:r>
              <a:rPr lang="ru-RU" sz="2600" b="1" smtClean="0"/>
              <a:t>приемлемой</a:t>
            </a:r>
            <a:r>
              <a:rPr lang="ru-RU" sz="2600" smtClean="0"/>
              <a:t> как для </a:t>
            </a:r>
            <a:r>
              <a:rPr lang="ru-RU" sz="2600" b="1" smtClean="0"/>
              <a:t>учителя</a:t>
            </a:r>
            <a:r>
              <a:rPr lang="ru-RU" sz="2600" smtClean="0"/>
              <a:t>, так и для </a:t>
            </a:r>
            <a:r>
              <a:rPr lang="ru-RU" sz="2600" b="1" smtClean="0"/>
              <a:t>учащихся;</a:t>
            </a:r>
            <a:r>
              <a:rPr lang="ru-RU" sz="2600" smtClean="0"/>
              <a:t>  </a:t>
            </a:r>
          </a:p>
          <a:p>
            <a:pPr marL="290513" indent="-290513" eaLnBrk="1" hangingPunct="1">
              <a:lnSpc>
                <a:spcPct val="90000"/>
              </a:lnSpc>
            </a:pPr>
            <a:r>
              <a:rPr lang="ru-RU" sz="2600" smtClean="0"/>
              <a:t>Помогает учителю </a:t>
            </a:r>
            <a:r>
              <a:rPr lang="ru-RU" sz="2600" b="1" smtClean="0"/>
              <a:t>отслеживать</a:t>
            </a:r>
            <a:r>
              <a:rPr lang="ru-RU" sz="2600" smtClean="0"/>
              <a:t> успеваемость в классе;</a:t>
            </a:r>
          </a:p>
          <a:p>
            <a:pPr marL="290513" indent="-290513" eaLnBrk="1" hangingPunct="1">
              <a:lnSpc>
                <a:spcPct val="90000"/>
              </a:lnSpc>
            </a:pPr>
            <a:r>
              <a:rPr lang="ru-RU" sz="2600" smtClean="0"/>
              <a:t>Таким образом, формативное </a:t>
            </a:r>
          </a:p>
          <a:p>
            <a:pPr marL="290513" indent="-290513" eaLnBrk="1" hangingPunct="1">
              <a:lnSpc>
                <a:spcPct val="90000"/>
              </a:lnSpc>
              <a:buFontTx/>
              <a:buNone/>
            </a:pPr>
            <a:r>
              <a:rPr lang="ru-RU" sz="2600" smtClean="0"/>
              <a:t>    оценивание несет функции:</a:t>
            </a:r>
            <a:endParaRPr lang="ru-RU" sz="2600" b="1" i="1" smtClean="0">
              <a:solidFill>
                <a:schemeClr val="hlink"/>
              </a:solidFill>
            </a:endParaRPr>
          </a:p>
          <a:p>
            <a:pPr marL="290513" indent="-290513"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ru-RU" sz="2600" b="1" i="1" smtClean="0">
                <a:solidFill>
                  <a:schemeClr val="hlink"/>
                </a:solidFill>
              </a:rPr>
              <a:t> формирующая, стимулирующая и мотивирующая.</a:t>
            </a:r>
          </a:p>
        </p:txBody>
      </p:sp>
      <p:pic>
        <p:nvPicPr>
          <p:cNvPr id="5125" name="Picture 4" descr="MPj04278100000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29400" y="4038600"/>
            <a:ext cx="2209800" cy="171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69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69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69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69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69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769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0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7690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0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7690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9026" grpId="0"/>
      <p:bldP spid="769027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02E473B-C622-4223-9208-BDF3788E87B1}" type="slidenum">
              <a:rPr lang="en-US"/>
              <a:pPr/>
              <a:t>4</a:t>
            </a:fld>
            <a:endParaRPr lang="en-US"/>
          </a:p>
        </p:txBody>
      </p:sp>
      <p:sp>
        <p:nvSpPr>
          <p:cNvPr id="772098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304800"/>
            <a:ext cx="8686800" cy="685800"/>
          </a:xfrm>
        </p:spPr>
        <p:txBody>
          <a:bodyPr/>
          <a:lstStyle/>
          <a:p>
            <a:pPr eaLnBrk="1" hangingPunct="1"/>
            <a:r>
              <a:rPr lang="ru-RU" sz="3300" b="1" smtClean="0">
                <a:solidFill>
                  <a:srgbClr val="FF0000"/>
                </a:solidFill>
                <a:latin typeface="Arial" charset="0"/>
              </a:rPr>
              <a:t>Условия для формативного оценивания</a:t>
            </a:r>
          </a:p>
        </p:txBody>
      </p:sp>
      <p:sp>
        <p:nvSpPr>
          <p:cNvPr id="772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371600"/>
            <a:ext cx="8686800" cy="5105400"/>
          </a:xfrm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  <a:buFontTx/>
              <a:buAutoNum type="arabicParenR"/>
            </a:pPr>
            <a:r>
              <a:rPr lang="ru-RU" sz="2700" smtClean="0"/>
              <a:t>знание и понимание учащимися </a:t>
            </a:r>
            <a:r>
              <a:rPr lang="ru-RU" sz="2700" b="1" i="1" smtClean="0"/>
              <a:t>целей обучения</a:t>
            </a:r>
            <a:r>
              <a:rPr lang="ru-RU" sz="2700" smtClean="0"/>
              <a:t> 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arenR"/>
            </a:pPr>
            <a:r>
              <a:rPr lang="ru-RU" sz="2700" smtClean="0"/>
              <a:t>эффективная </a:t>
            </a:r>
            <a:r>
              <a:rPr lang="ru-RU" sz="2700" b="1" i="1" smtClean="0"/>
              <a:t>обратная связь</a:t>
            </a:r>
            <a:r>
              <a:rPr lang="ru-RU" sz="2700" smtClean="0"/>
              <a:t> с учениками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arenR"/>
            </a:pPr>
            <a:r>
              <a:rPr lang="ru-RU" sz="2700" b="1" i="1" smtClean="0"/>
              <a:t>активное участие</a:t>
            </a:r>
            <a:r>
              <a:rPr lang="ru-RU" sz="2700" smtClean="0"/>
              <a:t> учащихся в процессе собственного познания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arenR"/>
            </a:pPr>
            <a:r>
              <a:rPr lang="ru-RU" sz="2700" smtClean="0"/>
              <a:t>знание и понимание учащимися </a:t>
            </a:r>
            <a:r>
              <a:rPr lang="ru-RU" sz="2700" b="1" i="1" smtClean="0"/>
              <a:t>критериев оценивания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arenR"/>
            </a:pPr>
            <a:r>
              <a:rPr lang="ru-RU" sz="2700" smtClean="0"/>
              <a:t>возможность и умения учащихся анализировать собственную работу (</a:t>
            </a:r>
            <a:r>
              <a:rPr lang="ru-RU" sz="2700" b="1" i="1" smtClean="0"/>
              <a:t>рефлексия</a:t>
            </a:r>
            <a:r>
              <a:rPr lang="ru-RU" sz="2700" smtClean="0"/>
              <a:t>)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arenR"/>
            </a:pPr>
            <a:r>
              <a:rPr lang="ru-RU" sz="2700" b="1" i="1" smtClean="0"/>
              <a:t>корректировка подходов к преподаванию</a:t>
            </a:r>
            <a:r>
              <a:rPr lang="ru-RU" sz="2700" smtClean="0"/>
              <a:t> с учетом результатов оценивания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2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72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2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72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2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72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2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72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2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72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2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772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2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772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2098" grpId="0"/>
      <p:bldP spid="772099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E125749-2C7A-47C9-97B4-B3D4458D49C3}" type="slidenum">
              <a:rPr lang="en-US"/>
              <a:pPr/>
              <a:t>5</a:t>
            </a:fld>
            <a:endParaRPr lang="en-US"/>
          </a:p>
        </p:txBody>
      </p:sp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304800"/>
            <a:ext cx="8686800" cy="990600"/>
          </a:xfrm>
        </p:spPr>
        <p:txBody>
          <a:bodyPr/>
          <a:lstStyle/>
          <a:p>
            <a:pPr eaLnBrk="1" hangingPunct="1"/>
            <a:r>
              <a:rPr lang="ru-RU" sz="3600" b="1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Знание и понимание учащимися критериев оценивания</a:t>
            </a:r>
          </a:p>
        </p:txBody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dirty="0" smtClean="0"/>
              <a:t>Разработка критериев делает процесс оценивания </a:t>
            </a:r>
            <a:r>
              <a:rPr lang="ru-RU" b="1" i="1" dirty="0" smtClean="0"/>
              <a:t>прозрачным и понятным</a:t>
            </a:r>
            <a:r>
              <a:rPr lang="ru-RU" dirty="0" smtClean="0"/>
              <a:t> для всех</a:t>
            </a:r>
          </a:p>
          <a:p>
            <a:pPr eaLnBrk="1" hangingPunct="1">
              <a:lnSpc>
                <a:spcPct val="90000"/>
              </a:lnSpc>
            </a:pPr>
            <a:r>
              <a:rPr lang="ru-RU" dirty="0" smtClean="0"/>
              <a:t>Совместная разработка критериев позволит сформировать </a:t>
            </a:r>
            <a:r>
              <a:rPr lang="ru-RU" b="1" i="1" dirty="0" smtClean="0"/>
              <a:t>позитивное отношение</a:t>
            </a:r>
            <a:r>
              <a:rPr lang="ru-RU" dirty="0" smtClean="0"/>
              <a:t> к оцениванию</a:t>
            </a:r>
          </a:p>
          <a:p>
            <a:pPr eaLnBrk="1" hangingPunct="1">
              <a:lnSpc>
                <a:spcPct val="90000"/>
              </a:lnSpc>
            </a:pPr>
            <a:r>
              <a:rPr lang="ru-RU" dirty="0" smtClean="0"/>
              <a:t>Умение производить </a:t>
            </a:r>
            <a:r>
              <a:rPr lang="ru-RU" b="1" i="1" dirty="0" smtClean="0"/>
              <a:t>оценку на основе критериев</a:t>
            </a:r>
            <a:r>
              <a:rPr lang="ru-RU" dirty="0" smtClean="0"/>
              <a:t> останется с человеком </a:t>
            </a:r>
            <a:r>
              <a:rPr lang="ru-RU" b="1" i="1" dirty="0" smtClean="0"/>
              <a:t>на</a:t>
            </a:r>
            <a:r>
              <a:rPr lang="ru-RU" dirty="0" smtClean="0"/>
              <a:t> </a:t>
            </a:r>
            <a:r>
              <a:rPr lang="ru-RU" b="1" i="1" dirty="0" smtClean="0"/>
              <a:t>всю жизнь</a:t>
            </a:r>
            <a:r>
              <a:rPr lang="ru-RU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F751BD3-8231-4DD3-912C-FAC128EDDB46}" type="slidenum">
              <a:rPr lang="en-US"/>
              <a:pPr/>
              <a:t>6</a:t>
            </a:fld>
            <a:endParaRPr lang="en-US"/>
          </a:p>
        </p:txBody>
      </p:sp>
      <p:sp>
        <p:nvSpPr>
          <p:cNvPr id="835586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304800"/>
            <a:ext cx="8458200" cy="762000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FF0000"/>
                </a:solidFill>
                <a:latin typeface="Arial" charset="0"/>
              </a:rPr>
              <a:t>Подведем итог</a:t>
            </a:r>
            <a:endParaRPr lang="en-US" b="1" smtClean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835587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304800" y="1219200"/>
            <a:ext cx="8534400" cy="60198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mtClean="0"/>
              <a:t>Правильно выработанные </a:t>
            </a:r>
            <a:r>
              <a:rPr lang="ru-RU" b="1" smtClean="0">
                <a:solidFill>
                  <a:schemeClr val="hlink"/>
                </a:solidFill>
              </a:rPr>
              <a:t>критерии</a:t>
            </a:r>
            <a:r>
              <a:rPr lang="ru-RU" smtClean="0"/>
              <a:t> </a:t>
            </a:r>
            <a:r>
              <a:rPr lang="ru-RU" b="1" smtClean="0">
                <a:solidFill>
                  <a:schemeClr val="hlink"/>
                </a:solidFill>
              </a:rPr>
              <a:t>оценивания</a:t>
            </a:r>
            <a:r>
              <a:rPr lang="ru-RU" smtClean="0"/>
              <a:t> позволяют всесторонне измерить глубину понимания учебного материала</a:t>
            </a:r>
          </a:p>
          <a:p>
            <a:pPr eaLnBrk="1" hangingPunct="1">
              <a:lnSpc>
                <a:spcPct val="90000"/>
              </a:lnSpc>
              <a:buClr>
                <a:schemeClr val="tx1"/>
              </a:buClr>
            </a:pPr>
            <a:r>
              <a:rPr lang="ru-RU" b="1" smtClean="0">
                <a:solidFill>
                  <a:schemeClr val="hlink"/>
                </a:solidFill>
              </a:rPr>
              <a:t>Критерии и их градация</a:t>
            </a:r>
            <a:r>
              <a:rPr lang="ru-RU" smtClean="0"/>
              <a:t> ясно демонстрируют учащемуся, как будут оцениваться его знания, и</a:t>
            </a:r>
            <a:r>
              <a:rPr lang="en-US" smtClean="0"/>
              <a:t> </a:t>
            </a:r>
            <a:r>
              <a:rPr lang="ru-RU" smtClean="0"/>
              <a:t>что от </a:t>
            </a:r>
            <a:r>
              <a:rPr lang="ru-RU" b="1" smtClean="0">
                <a:solidFill>
                  <a:schemeClr val="hlink"/>
                </a:solidFill>
              </a:rPr>
              <a:t>него ожидается</a:t>
            </a:r>
          </a:p>
          <a:p>
            <a:pPr eaLnBrk="1" hangingPunct="1">
              <a:lnSpc>
                <a:spcPct val="90000"/>
              </a:lnSpc>
              <a:buClr>
                <a:schemeClr val="tx1"/>
              </a:buClr>
              <a:buFontTx/>
              <a:buNone/>
            </a:pPr>
            <a:endParaRPr lang="ru-RU" sz="1600" b="1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5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835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5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35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55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355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5586" grpId="0"/>
      <p:bldP spid="83558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CADABF5-8EDB-479E-A345-A480018F4EA1}" type="slidenum">
              <a:rPr lang="en-US"/>
              <a:pPr/>
              <a:t>7</a:t>
            </a:fld>
            <a:endParaRPr lang="en-US"/>
          </a:p>
        </p:txBody>
      </p:sp>
      <p:sp>
        <p:nvSpPr>
          <p:cNvPr id="783362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228600"/>
            <a:ext cx="8610600" cy="762000"/>
          </a:xfrm>
        </p:spPr>
        <p:txBody>
          <a:bodyPr/>
          <a:lstStyle/>
          <a:p>
            <a:pPr eaLnBrk="1" hangingPunct="1"/>
            <a:r>
              <a:rPr lang="ru-RU" sz="3200" b="1" i="1" dirty="0" smtClean="0">
                <a:solidFill>
                  <a:schemeClr val="hlink"/>
                </a:solidFill>
                <a:latin typeface="Arial" charset="0"/>
                <a:cs typeface="Arial" charset="0"/>
              </a:rPr>
              <a:t/>
            </a:r>
            <a:br>
              <a:rPr lang="ru-RU" sz="3200" b="1" i="1" dirty="0" smtClean="0">
                <a:solidFill>
                  <a:schemeClr val="hlink"/>
                </a:solidFill>
                <a:latin typeface="Arial" charset="0"/>
                <a:cs typeface="Arial" charset="0"/>
              </a:rPr>
            </a:br>
            <a:r>
              <a:rPr lang="ru-RU" sz="3200" b="1" i="1" dirty="0" smtClean="0">
                <a:solidFill>
                  <a:schemeClr val="hlink"/>
                </a:solidFill>
                <a:latin typeface="Arial" charset="0"/>
                <a:cs typeface="Arial" charset="0"/>
              </a:rPr>
              <a:t/>
            </a:r>
            <a:br>
              <a:rPr lang="ru-RU" sz="3200" b="1" i="1" dirty="0" smtClean="0">
                <a:solidFill>
                  <a:schemeClr val="hlink"/>
                </a:solidFill>
                <a:latin typeface="Arial" charset="0"/>
                <a:cs typeface="Arial" charset="0"/>
              </a:rPr>
            </a:br>
            <a:r>
              <a:rPr lang="ru-RU" sz="3200" b="1" i="1" dirty="0" smtClean="0">
                <a:solidFill>
                  <a:schemeClr val="hlink"/>
                </a:solidFill>
                <a:latin typeface="Arial" charset="0"/>
                <a:cs typeface="Arial" charset="0"/>
              </a:rPr>
              <a:t/>
            </a:r>
            <a:br>
              <a:rPr lang="ru-RU" sz="3200" b="1" i="1" dirty="0" smtClean="0">
                <a:solidFill>
                  <a:schemeClr val="hlink"/>
                </a:solidFill>
                <a:latin typeface="Arial" charset="0"/>
                <a:cs typeface="Arial" charset="0"/>
              </a:rPr>
            </a:br>
            <a:r>
              <a:rPr lang="ru-RU" sz="3600" b="1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Возможность и умения учащихся анализировать собственную работу (рефлексия)</a:t>
            </a:r>
            <a:r>
              <a:rPr lang="ru-RU" sz="4800" b="1" dirty="0" smtClean="0">
                <a:solidFill>
                  <a:schemeClr val="hlink"/>
                </a:solidFill>
              </a:rPr>
              <a:t/>
            </a:r>
            <a:br>
              <a:rPr lang="ru-RU" sz="4800" b="1" dirty="0" smtClean="0">
                <a:solidFill>
                  <a:schemeClr val="hlink"/>
                </a:solidFill>
              </a:rPr>
            </a:br>
            <a:endParaRPr lang="ru-RU" sz="4800" b="1" dirty="0" smtClean="0">
              <a:solidFill>
                <a:schemeClr val="hlink"/>
              </a:solidFill>
            </a:endParaRPr>
          </a:p>
        </p:txBody>
      </p:sp>
      <p:sp>
        <p:nvSpPr>
          <p:cNvPr id="783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981200"/>
            <a:ext cx="8686800" cy="4525963"/>
          </a:xfrm>
        </p:spPr>
        <p:txBody>
          <a:bodyPr/>
          <a:lstStyle/>
          <a:p>
            <a:pPr marL="231775" indent="-231775" eaLnBrk="1" hangingPunct="1">
              <a:spcBef>
                <a:spcPct val="0"/>
              </a:spcBef>
              <a:spcAft>
                <a:spcPct val="0"/>
              </a:spcAft>
            </a:pPr>
            <a:r>
              <a:rPr lang="ru-RU" smtClean="0"/>
              <a:t>Ученики должны научиться самооценке с тем, чтобы могли </a:t>
            </a:r>
            <a:r>
              <a:rPr lang="ru-RU" b="1" i="1" smtClean="0"/>
              <a:t>понимать цель</a:t>
            </a:r>
            <a:r>
              <a:rPr lang="ru-RU" smtClean="0"/>
              <a:t> своего учения и как </a:t>
            </a:r>
            <a:r>
              <a:rPr lang="ru-RU" b="1" i="1" smtClean="0"/>
              <a:t>достигать успеха</a:t>
            </a:r>
            <a:r>
              <a:rPr lang="ru-RU" smtClean="0"/>
              <a:t>. </a:t>
            </a:r>
          </a:p>
          <a:p>
            <a:pPr marL="231775" indent="-231775" eaLnBrk="1" hangingPunct="1"/>
            <a:r>
              <a:rPr lang="ru-RU" smtClean="0"/>
              <a:t>Для самооценивания можно использовать:</a:t>
            </a:r>
          </a:p>
          <a:p>
            <a:pPr marL="231775" indent="-231775" eaLnBrk="1" hangingPunct="1">
              <a:buFont typeface="Wingdings" pitchFamily="2" charset="2"/>
              <a:buChar char="Ø"/>
            </a:pPr>
            <a:r>
              <a:rPr lang="ru-RU" smtClean="0"/>
              <a:t> </a:t>
            </a:r>
            <a:r>
              <a:rPr lang="ru-RU" sz="2800" i="1" smtClean="0"/>
              <a:t>различные формы выходных карт, </a:t>
            </a:r>
          </a:p>
          <a:p>
            <a:pPr marL="231775" indent="-231775" eaLnBrk="1" hangingPunct="1">
              <a:buFont typeface="Wingdings" pitchFamily="2" charset="2"/>
              <a:buChar char="Ø"/>
            </a:pPr>
            <a:r>
              <a:rPr lang="ru-RU" sz="2800" i="1" smtClean="0"/>
              <a:t> таблицы самооценки и взаимооценки, </a:t>
            </a:r>
          </a:p>
          <a:p>
            <a:pPr marL="231775" indent="-231775" eaLnBrk="1" hangingPunct="1">
              <a:buFont typeface="Wingdings" pitchFamily="2" charset="2"/>
              <a:buChar char="Ø"/>
            </a:pPr>
            <a:r>
              <a:rPr lang="ru-RU" sz="2800" i="1" smtClean="0"/>
              <a:t> вопросы для размышления и т.д.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3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83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3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83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3362" grpId="0"/>
      <p:bldP spid="78336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0BBA209-3025-4F78-BF33-ECD0B13D938D}" type="slidenum">
              <a:rPr lang="en-US"/>
              <a:pPr/>
              <a:t>8</a:t>
            </a:fld>
            <a:endParaRPr lang="en-US"/>
          </a:p>
        </p:txBody>
      </p:sp>
      <p:sp>
        <p:nvSpPr>
          <p:cNvPr id="833538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304800"/>
            <a:ext cx="8382000" cy="762000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FF0000"/>
                </a:solidFill>
                <a:latin typeface="Arial" charset="0"/>
              </a:rPr>
              <a:t>Подведем итог</a:t>
            </a:r>
            <a:endParaRPr lang="en-US" b="1" smtClean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833539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304800" y="1371600"/>
            <a:ext cx="8991600" cy="48768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mtClean="0"/>
              <a:t>В современном образовании поощряется </a:t>
            </a:r>
            <a:r>
              <a:rPr lang="ru-RU" b="1" smtClean="0">
                <a:solidFill>
                  <a:schemeClr val="hlink"/>
                </a:solidFill>
              </a:rPr>
              <a:t>самоконтроль,</a:t>
            </a:r>
            <a:r>
              <a:rPr lang="ru-RU" smtClean="0">
                <a:solidFill>
                  <a:schemeClr val="hlink"/>
                </a:solidFill>
              </a:rPr>
              <a:t> </a:t>
            </a:r>
            <a:r>
              <a:rPr lang="ru-RU" b="1" smtClean="0">
                <a:solidFill>
                  <a:schemeClr val="hlink"/>
                </a:solidFill>
              </a:rPr>
              <a:t>самооценка</a:t>
            </a:r>
            <a:r>
              <a:rPr lang="ru-RU" smtClean="0">
                <a:solidFill>
                  <a:schemeClr val="hlink"/>
                </a:solidFill>
              </a:rPr>
              <a:t> </a:t>
            </a:r>
            <a:r>
              <a:rPr lang="ru-RU" smtClean="0"/>
              <a:t>и</a:t>
            </a:r>
            <a:r>
              <a:rPr lang="ru-RU" smtClean="0">
                <a:solidFill>
                  <a:schemeClr val="hlink"/>
                </a:solidFill>
              </a:rPr>
              <a:t> </a:t>
            </a:r>
            <a:r>
              <a:rPr lang="ru-RU" b="1" smtClean="0">
                <a:solidFill>
                  <a:schemeClr val="hlink"/>
                </a:solidFill>
              </a:rPr>
              <a:t>взаимооценка</a:t>
            </a:r>
            <a:r>
              <a:rPr lang="ru-RU" smtClean="0"/>
              <a:t> учащихся </a:t>
            </a:r>
          </a:p>
          <a:p>
            <a:pPr eaLnBrk="1" hangingPunct="1">
              <a:lnSpc>
                <a:spcPct val="90000"/>
              </a:lnSpc>
            </a:pPr>
            <a:r>
              <a:rPr lang="ru-RU" smtClean="0"/>
              <a:t>Использование </a:t>
            </a:r>
            <a:r>
              <a:rPr lang="ru-RU" b="1" smtClean="0">
                <a:solidFill>
                  <a:schemeClr val="hlink"/>
                </a:solidFill>
              </a:rPr>
              <a:t>разных форм</a:t>
            </a:r>
            <a:r>
              <a:rPr lang="ru-RU" smtClean="0"/>
              <a:t> оценивания повышает индивидуальную ответственность</a:t>
            </a:r>
          </a:p>
          <a:p>
            <a:pPr eaLnBrk="1" hangingPunct="1">
              <a:lnSpc>
                <a:spcPct val="90000"/>
              </a:lnSpc>
            </a:pPr>
            <a:endParaRPr lang="ru-RU" sz="180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3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833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3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33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3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33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3538" grpId="0"/>
      <p:bldP spid="833539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10FB61C-4E66-43E8-B9F4-B6ABFCB4F92F}" type="slidenum">
              <a:rPr lang="en-US"/>
              <a:pPr/>
              <a:t>9</a:t>
            </a:fld>
            <a:endParaRPr lang="en-US"/>
          </a:p>
        </p:txBody>
      </p:sp>
      <p:sp>
        <p:nvSpPr>
          <p:cNvPr id="838658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304800"/>
            <a:ext cx="8610600" cy="685800"/>
          </a:xfrm>
        </p:spPr>
        <p:txBody>
          <a:bodyPr/>
          <a:lstStyle/>
          <a:p>
            <a:pPr eaLnBrk="1" hangingPunct="1"/>
            <a:r>
              <a:rPr lang="ru-RU" sz="3000" b="1" smtClean="0">
                <a:solidFill>
                  <a:srgbClr val="FF0000"/>
                </a:solidFill>
                <a:latin typeface="Arial" charset="0"/>
                <a:cs typeface="Arial" charset="0"/>
              </a:rPr>
              <a:t>Корректировка подходов к преподаванию с учетом результатов оценивания</a:t>
            </a:r>
          </a:p>
        </p:txBody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371600"/>
            <a:ext cx="8686800" cy="5059363"/>
          </a:xfrm>
        </p:spPr>
        <p:txBody>
          <a:bodyPr/>
          <a:lstStyle/>
          <a:p>
            <a:pPr marL="231775" indent="-231775" eaLnBrk="1" hangingPunct="1">
              <a:lnSpc>
                <a:spcPct val="90000"/>
              </a:lnSpc>
              <a:buFontTx/>
              <a:buNone/>
            </a:pPr>
            <a:r>
              <a:rPr lang="ru-RU" sz="2500" smtClean="0"/>
              <a:t>   Формативное оценивание – необходимая </a:t>
            </a:r>
            <a:r>
              <a:rPr lang="ru-RU" sz="2500" b="1" i="1" smtClean="0"/>
              <a:t>составляющая интерактивного преподавания</a:t>
            </a:r>
            <a:r>
              <a:rPr lang="ru-RU" sz="2500" smtClean="0"/>
              <a:t>, при котором: </a:t>
            </a:r>
          </a:p>
          <a:p>
            <a:pPr marL="231775" indent="-231775"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ru-RU" sz="2500" smtClean="0"/>
              <a:t> внедряется культура </a:t>
            </a:r>
            <a:r>
              <a:rPr lang="ru-RU" sz="2500" i="1" smtClean="0">
                <a:solidFill>
                  <a:schemeClr val="hlink"/>
                </a:solidFill>
              </a:rPr>
              <a:t>совместного обсуждения</a:t>
            </a:r>
            <a:r>
              <a:rPr lang="ru-RU" sz="2500" smtClean="0"/>
              <a:t> в классе </a:t>
            </a:r>
          </a:p>
          <a:p>
            <a:pPr marL="231775" indent="-231775"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ru-RU" sz="2500" i="1" smtClean="0"/>
              <a:t> </a:t>
            </a:r>
            <a:r>
              <a:rPr lang="ru-RU" sz="2500" smtClean="0"/>
              <a:t>развиваются</a:t>
            </a:r>
            <a:r>
              <a:rPr lang="ru-RU" sz="2500" i="1" smtClean="0"/>
              <a:t> </a:t>
            </a:r>
            <a:r>
              <a:rPr lang="ru-RU" sz="2500" smtClean="0"/>
              <a:t>навыки</a:t>
            </a:r>
            <a:r>
              <a:rPr lang="ru-RU" sz="2500" i="1" smtClean="0"/>
              <a:t> </a:t>
            </a:r>
            <a:r>
              <a:rPr lang="ru-RU" sz="2500" i="1" smtClean="0">
                <a:solidFill>
                  <a:schemeClr val="hlink"/>
                </a:solidFill>
              </a:rPr>
              <a:t>критического и творческого  мышления</a:t>
            </a:r>
          </a:p>
          <a:p>
            <a:pPr marL="231775" indent="-231775"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ru-RU" sz="2500" smtClean="0"/>
              <a:t> формируется среда, поощряющая </a:t>
            </a:r>
            <a:r>
              <a:rPr lang="ru-RU" sz="2500" i="1" smtClean="0">
                <a:solidFill>
                  <a:schemeClr val="hlink"/>
                </a:solidFill>
              </a:rPr>
              <a:t>вопросы учащихся</a:t>
            </a:r>
            <a:r>
              <a:rPr lang="ru-RU" sz="2500" smtClean="0"/>
              <a:t> </a:t>
            </a:r>
          </a:p>
          <a:p>
            <a:pPr marL="231775" indent="-231775"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ru-RU" sz="2500" smtClean="0"/>
              <a:t> поддерживается </a:t>
            </a:r>
            <a:r>
              <a:rPr lang="ru-RU" sz="2500" i="1" smtClean="0">
                <a:solidFill>
                  <a:schemeClr val="hlink"/>
                </a:solidFill>
              </a:rPr>
              <a:t>уверенность</a:t>
            </a:r>
            <a:r>
              <a:rPr lang="ru-RU" sz="2500" i="1" smtClean="0"/>
              <a:t> </a:t>
            </a:r>
            <a:r>
              <a:rPr lang="ru-RU" sz="2500" smtClean="0"/>
              <a:t>учеников в том, что каждый из них способен улучшить свои результаты </a:t>
            </a:r>
          </a:p>
          <a:p>
            <a:pPr marL="231775" indent="-231775"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ru-RU" sz="2500" smtClean="0"/>
              <a:t> предоставляются  учащимся </a:t>
            </a:r>
            <a:r>
              <a:rPr lang="ru-RU" sz="2500" i="1" smtClean="0">
                <a:solidFill>
                  <a:schemeClr val="hlink"/>
                </a:solidFill>
              </a:rPr>
              <a:t>примеры</a:t>
            </a:r>
            <a:r>
              <a:rPr lang="ru-RU" sz="2500" smtClean="0"/>
              <a:t> того, </a:t>
            </a:r>
            <a:r>
              <a:rPr lang="ru-RU" sz="2500" i="1" smtClean="0">
                <a:solidFill>
                  <a:schemeClr val="hlink"/>
                </a:solidFill>
              </a:rPr>
              <a:t>что </a:t>
            </a:r>
            <a:r>
              <a:rPr lang="ru-RU" sz="2500" smtClean="0"/>
              <a:t>от них </a:t>
            </a:r>
            <a:r>
              <a:rPr lang="ru-RU" sz="2500" i="1" smtClean="0">
                <a:solidFill>
                  <a:schemeClr val="hlink"/>
                </a:solidFill>
              </a:rPr>
              <a:t>ожидают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8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38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8658" grpId="0"/>
    </p:bldLst>
  </p:timing>
</p:sld>
</file>

<file path=ppt/theme/theme1.xml><?xml version="1.0" encoding="utf-8"?>
<a:theme xmlns:a="http://schemas.openxmlformats.org/drawingml/2006/main" name="project">
  <a:themeElements>
    <a:clrScheme name="project 1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00CC"/>
      </a:hlink>
      <a:folHlink>
        <a:srgbClr val="4D4D4D"/>
      </a:folHlink>
    </a:clrScheme>
    <a:fontScheme name="project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rojec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c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c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c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c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c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jec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jec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jec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jec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jec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jec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ject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00CC"/>
        </a:hlink>
        <a:folHlink>
          <a:srgbClr val="4D4D4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Glass Layers</Template>
  <TotalTime>10761</TotalTime>
  <Words>370</Words>
  <Application>Microsoft Office PowerPoint</Application>
  <PresentationFormat>Экран (4:3)</PresentationFormat>
  <Paragraphs>61</Paragraphs>
  <Slides>9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Arial Black</vt:lpstr>
      <vt:lpstr>Wingdings</vt:lpstr>
      <vt:lpstr>project</vt:lpstr>
      <vt:lpstr>Современное оценивание</vt:lpstr>
      <vt:lpstr>Суммативное оценивание</vt:lpstr>
      <vt:lpstr>Формативное оценивание</vt:lpstr>
      <vt:lpstr>Условия для формативного оценивания</vt:lpstr>
      <vt:lpstr>Знание и понимание учащимися критериев оценивания</vt:lpstr>
      <vt:lpstr>Подведем итог</vt:lpstr>
      <vt:lpstr>   Возможность и умения учащихся анализировать собственную работу (рефлексия) </vt:lpstr>
      <vt:lpstr>Подведем итог</vt:lpstr>
      <vt:lpstr>Корректировка подходов к преподаванию с учетом результатов оценивания</vt:lpstr>
    </vt:vector>
  </TitlesOfParts>
  <Company>Elon University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Interactive Teaching &amp; Learning Methods</dc:title>
  <dc:creator>Elon University</dc:creator>
  <cp:lastModifiedBy>Ольга</cp:lastModifiedBy>
  <cp:revision>528</cp:revision>
  <dcterms:created xsi:type="dcterms:W3CDTF">2005-01-27T19:43:01Z</dcterms:created>
  <dcterms:modified xsi:type="dcterms:W3CDTF">2013-10-14T06:05:21Z</dcterms:modified>
</cp:coreProperties>
</file>